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notesMasterIdLst>
    <p:notesMasterId r:id="rId14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jp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mnt/c/Users/(주)원오프2/Desktop/TEST10/assets/hero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0B1E5B">
              <a:alpha val="65000"/>
            </a:srgbClr>
          </a:solidFill>
          <a:ln w="12700">
            <a:solidFill>
              <a:srgbClr val="0B1E5B"/>
            </a:solidFill>
            <a:prstDash val="solid"/>
          </a:ln>
        </p:spPr>
      </p:sp>
      <p:pic>
        <p:nvPicPr>
          <p:cNvPr id="4" name="Image 1" descr="/mnt/c/Users/(주)원오프2/Desktop/TEST10/assets/NEWLOGO2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40" y="457200"/>
            <a:ext cx="2011680" cy="54864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48640" y="2286000"/>
            <a:ext cx="9144000" cy="914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44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ONEOFF LED 렌탈 솔루션</a:t>
            </a:r>
            <a:endParaRPr lang="en-US" sz="4400" dirty="0"/>
          </a:p>
        </p:txBody>
      </p:sp>
      <p:sp>
        <p:nvSpPr>
          <p:cNvPr id="6" name="Text 2"/>
          <p:cNvSpPr/>
          <p:nvPr/>
        </p:nvSpPr>
        <p:spPr>
          <a:xfrm>
            <a:off x="548640" y="3200400"/>
            <a:ext cx="1097280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000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출력물 대신 LED, 운영은 더 스마트하게</a:t>
            </a:r>
            <a:endParaRPr lang="en-US" sz="20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48640" y="365760"/>
            <a:ext cx="11094415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3200" b="1" dirty="0">
                <a:solidFill>
                  <a:srgbClr val="0B1E5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렌탈 프로세스</a:t>
            </a:r>
            <a:endParaRPr lang="en-US" sz="3200" dirty="0"/>
          </a:p>
        </p:txBody>
      </p:sp>
      <p:sp>
        <p:nvSpPr>
          <p:cNvPr id="3" name="Text 1"/>
          <p:cNvSpPr/>
          <p:nvPr/>
        </p:nvSpPr>
        <p:spPr>
          <a:xfrm>
            <a:off x="548640" y="960120"/>
            <a:ext cx="11094415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600" dirty="0">
                <a:solidFill>
                  <a:srgbClr val="64748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문의부터 납품, 설치, 회수까지 빠르게 진행합니다.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548640" y="1920240"/>
            <a:ext cx="2743200" cy="2194560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CFE0FF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731520" y="2103120"/>
            <a:ext cx="54864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b="1" dirty="0">
                <a:solidFill>
                  <a:srgbClr val="1D4ED8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01</a:t>
            </a:r>
            <a:endParaRPr lang="en-US" sz="1200" dirty="0"/>
          </a:p>
        </p:txBody>
      </p:sp>
      <p:sp>
        <p:nvSpPr>
          <p:cNvPr id="6" name="Text 4"/>
          <p:cNvSpPr/>
          <p:nvPr/>
        </p:nvSpPr>
        <p:spPr>
          <a:xfrm>
            <a:off x="731520" y="2468880"/>
            <a:ext cx="237744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400" b="1" dirty="0">
                <a:solidFill>
                  <a:srgbClr val="0B1E5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렌탈 문의</a:t>
            </a:r>
            <a:endParaRPr lang="en-US" sz="1400" dirty="0"/>
          </a:p>
        </p:txBody>
      </p:sp>
      <p:sp>
        <p:nvSpPr>
          <p:cNvPr id="7" name="Text 5"/>
          <p:cNvSpPr/>
          <p:nvPr/>
        </p:nvSpPr>
        <p:spPr>
          <a:xfrm>
            <a:off x="731520" y="2834640"/>
            <a:ext cx="2377440" cy="10972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100" dirty="0">
                <a:solidFill>
                  <a:srgbClr val="64748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일정, 장소, 필요한 장비 구성을 전달해 주세요.</a:t>
            </a:r>
            <a:endParaRPr lang="en-US" sz="1100" dirty="0"/>
          </a:p>
        </p:txBody>
      </p:sp>
      <p:sp>
        <p:nvSpPr>
          <p:cNvPr id="8" name="Shape 6"/>
          <p:cNvSpPr/>
          <p:nvPr/>
        </p:nvSpPr>
        <p:spPr>
          <a:xfrm>
            <a:off x="3657600" y="1920240"/>
            <a:ext cx="2743200" cy="2194560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CFE0FF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3840480" y="2103120"/>
            <a:ext cx="54864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b="1" dirty="0">
                <a:solidFill>
                  <a:srgbClr val="1D4ED8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02</a:t>
            </a:r>
            <a:endParaRPr lang="en-US" sz="1200" dirty="0"/>
          </a:p>
        </p:txBody>
      </p:sp>
      <p:sp>
        <p:nvSpPr>
          <p:cNvPr id="10" name="Text 8"/>
          <p:cNvSpPr/>
          <p:nvPr/>
        </p:nvSpPr>
        <p:spPr>
          <a:xfrm>
            <a:off x="3840480" y="2468880"/>
            <a:ext cx="237744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400" b="1" dirty="0">
                <a:solidFill>
                  <a:srgbClr val="0B1E5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스펙 확인</a:t>
            </a:r>
            <a:endParaRPr lang="en-US" sz="1400" dirty="0"/>
          </a:p>
        </p:txBody>
      </p:sp>
      <p:sp>
        <p:nvSpPr>
          <p:cNvPr id="11" name="Text 9"/>
          <p:cNvSpPr/>
          <p:nvPr/>
        </p:nvSpPr>
        <p:spPr>
          <a:xfrm>
            <a:off x="3840480" y="2834640"/>
            <a:ext cx="2377440" cy="10972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100" dirty="0">
                <a:solidFill>
                  <a:srgbClr val="64748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현장 규모와 전력/설치 조건을 확인합니다.</a:t>
            </a:r>
            <a:endParaRPr lang="en-US" sz="1100" dirty="0"/>
          </a:p>
        </p:txBody>
      </p:sp>
      <p:sp>
        <p:nvSpPr>
          <p:cNvPr id="12" name="Shape 10"/>
          <p:cNvSpPr/>
          <p:nvPr/>
        </p:nvSpPr>
        <p:spPr>
          <a:xfrm>
            <a:off x="6766560" y="1920240"/>
            <a:ext cx="2743200" cy="2194560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CFE0FF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6949440" y="2103120"/>
            <a:ext cx="54864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b="1" dirty="0">
                <a:solidFill>
                  <a:srgbClr val="1D4ED8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03</a:t>
            </a:r>
            <a:endParaRPr lang="en-US" sz="1200" dirty="0"/>
          </a:p>
        </p:txBody>
      </p:sp>
      <p:sp>
        <p:nvSpPr>
          <p:cNvPr id="14" name="Text 12"/>
          <p:cNvSpPr/>
          <p:nvPr/>
        </p:nvSpPr>
        <p:spPr>
          <a:xfrm>
            <a:off x="6949440" y="2468880"/>
            <a:ext cx="237744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400" b="1" dirty="0">
                <a:solidFill>
                  <a:srgbClr val="0B1E5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배송/설치</a:t>
            </a:r>
            <a:endParaRPr lang="en-US" sz="1400" dirty="0"/>
          </a:p>
        </p:txBody>
      </p:sp>
      <p:sp>
        <p:nvSpPr>
          <p:cNvPr id="15" name="Text 13"/>
          <p:cNvSpPr/>
          <p:nvPr/>
        </p:nvSpPr>
        <p:spPr>
          <a:xfrm>
            <a:off x="6949440" y="2834640"/>
            <a:ext cx="2377440" cy="10972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100" dirty="0">
                <a:solidFill>
                  <a:srgbClr val="64748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일정에 맞춰 장비를 납품하고 설치합니다.</a:t>
            </a:r>
            <a:endParaRPr lang="en-US" sz="1100" dirty="0"/>
          </a:p>
        </p:txBody>
      </p:sp>
      <p:sp>
        <p:nvSpPr>
          <p:cNvPr id="16" name="Shape 14"/>
          <p:cNvSpPr/>
          <p:nvPr/>
        </p:nvSpPr>
        <p:spPr>
          <a:xfrm>
            <a:off x="9875520" y="1920240"/>
            <a:ext cx="2743200" cy="2194560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CFE0FF"/>
            </a:solidFill>
            <a:prstDash val="solid"/>
          </a:ln>
        </p:spPr>
      </p:sp>
      <p:sp>
        <p:nvSpPr>
          <p:cNvPr id="17" name="Text 15"/>
          <p:cNvSpPr/>
          <p:nvPr/>
        </p:nvSpPr>
        <p:spPr>
          <a:xfrm>
            <a:off x="10058400" y="2103120"/>
            <a:ext cx="54864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b="1" dirty="0">
                <a:solidFill>
                  <a:srgbClr val="1D4ED8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04</a:t>
            </a:r>
            <a:endParaRPr lang="en-US" sz="1200" dirty="0"/>
          </a:p>
        </p:txBody>
      </p:sp>
      <p:sp>
        <p:nvSpPr>
          <p:cNvPr id="18" name="Text 16"/>
          <p:cNvSpPr/>
          <p:nvPr/>
        </p:nvSpPr>
        <p:spPr>
          <a:xfrm>
            <a:off x="10058400" y="2468880"/>
            <a:ext cx="237744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400" b="1" dirty="0">
                <a:solidFill>
                  <a:srgbClr val="0B1E5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운영/회수</a:t>
            </a:r>
            <a:endParaRPr lang="en-US" sz="1400" dirty="0"/>
          </a:p>
        </p:txBody>
      </p:sp>
      <p:sp>
        <p:nvSpPr>
          <p:cNvPr id="19" name="Text 17"/>
          <p:cNvSpPr/>
          <p:nvPr/>
        </p:nvSpPr>
        <p:spPr>
          <a:xfrm>
            <a:off x="10058400" y="2834640"/>
            <a:ext cx="2377440" cy="10972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100" dirty="0">
                <a:solidFill>
                  <a:srgbClr val="64748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행사 운영 지원 후 장비를 회수합니다.</a:t>
            </a:r>
            <a:endParaRPr lang="en-US" sz="11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48640" y="365760"/>
            <a:ext cx="11094415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3200" b="1" dirty="0">
                <a:solidFill>
                  <a:srgbClr val="0B1E5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렌탈 운영 지표</a:t>
            </a:r>
            <a:endParaRPr lang="en-US" sz="3200" dirty="0"/>
          </a:p>
        </p:txBody>
      </p:sp>
      <p:sp>
        <p:nvSpPr>
          <p:cNvPr id="3" name="Text 1"/>
          <p:cNvSpPr/>
          <p:nvPr/>
        </p:nvSpPr>
        <p:spPr>
          <a:xfrm>
            <a:off x="548640" y="960120"/>
            <a:ext cx="11094415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600" dirty="0">
                <a:solidFill>
                  <a:srgbClr val="64748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정시 납품, 장비 가동률, 빠른 응대로 안정적인 렌탈 운영을 제공합니다.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548640" y="2103120"/>
            <a:ext cx="2743200" cy="1828800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CFE0FF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731520" y="2377440"/>
            <a:ext cx="237744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2800" b="1" dirty="0">
                <a:solidFill>
                  <a:srgbClr val="1D4ED8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98%</a:t>
            </a:r>
            <a:endParaRPr lang="en-US" sz="2800" dirty="0"/>
          </a:p>
        </p:txBody>
      </p:sp>
      <p:sp>
        <p:nvSpPr>
          <p:cNvPr id="6" name="Text 4"/>
          <p:cNvSpPr/>
          <p:nvPr/>
        </p:nvSpPr>
        <p:spPr>
          <a:xfrm>
            <a:off x="731520" y="3108960"/>
            <a:ext cx="237744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200" dirty="0">
                <a:solidFill>
                  <a:srgbClr val="64748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정시 납품</a:t>
            </a:r>
            <a:endParaRPr lang="en-US" sz="1200" dirty="0"/>
          </a:p>
        </p:txBody>
      </p:sp>
      <p:sp>
        <p:nvSpPr>
          <p:cNvPr id="7" name="Shape 5"/>
          <p:cNvSpPr/>
          <p:nvPr/>
        </p:nvSpPr>
        <p:spPr>
          <a:xfrm>
            <a:off x="3657600" y="2103120"/>
            <a:ext cx="2743200" cy="1828800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CFE0FF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3840480" y="2377440"/>
            <a:ext cx="237744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2800" b="1" dirty="0">
                <a:solidFill>
                  <a:srgbClr val="1D4ED8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99.5%</a:t>
            </a:r>
            <a:endParaRPr lang="en-US" sz="2800" dirty="0"/>
          </a:p>
        </p:txBody>
      </p:sp>
      <p:sp>
        <p:nvSpPr>
          <p:cNvPr id="9" name="Text 7"/>
          <p:cNvSpPr/>
          <p:nvPr/>
        </p:nvSpPr>
        <p:spPr>
          <a:xfrm>
            <a:off x="3840480" y="3108960"/>
            <a:ext cx="237744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200" dirty="0">
                <a:solidFill>
                  <a:srgbClr val="64748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장비 가동률</a:t>
            </a:r>
            <a:endParaRPr lang="en-US" sz="1200" dirty="0"/>
          </a:p>
        </p:txBody>
      </p:sp>
      <p:sp>
        <p:nvSpPr>
          <p:cNvPr id="10" name="Shape 8"/>
          <p:cNvSpPr/>
          <p:nvPr/>
        </p:nvSpPr>
        <p:spPr>
          <a:xfrm>
            <a:off x="6766560" y="2103120"/>
            <a:ext cx="2743200" cy="1828800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CFE0FF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6949440" y="2377440"/>
            <a:ext cx="237744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2800" b="1" dirty="0">
                <a:solidFill>
                  <a:srgbClr val="1D4ED8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1h</a:t>
            </a:r>
            <a:endParaRPr lang="en-US" sz="2800" dirty="0"/>
          </a:p>
        </p:txBody>
      </p:sp>
      <p:sp>
        <p:nvSpPr>
          <p:cNvPr id="12" name="Text 10"/>
          <p:cNvSpPr/>
          <p:nvPr/>
        </p:nvSpPr>
        <p:spPr>
          <a:xfrm>
            <a:off x="6949440" y="3108960"/>
            <a:ext cx="237744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200" dirty="0">
                <a:solidFill>
                  <a:srgbClr val="64748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현장 응답</a:t>
            </a:r>
            <a:endParaRPr lang="en-US" sz="1200" dirty="0"/>
          </a:p>
        </p:txBody>
      </p:sp>
      <p:sp>
        <p:nvSpPr>
          <p:cNvPr id="13" name="Shape 11"/>
          <p:cNvSpPr/>
          <p:nvPr/>
        </p:nvSpPr>
        <p:spPr>
          <a:xfrm>
            <a:off x="9875520" y="2103120"/>
            <a:ext cx="2743200" cy="1828800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CFE0FF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10058400" y="2377440"/>
            <a:ext cx="237744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2800" b="1" dirty="0">
                <a:solidFill>
                  <a:srgbClr val="1D4ED8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72%</a:t>
            </a:r>
            <a:endParaRPr lang="en-US" sz="2800" dirty="0"/>
          </a:p>
        </p:txBody>
      </p:sp>
      <p:sp>
        <p:nvSpPr>
          <p:cNvPr id="15" name="Text 13"/>
          <p:cNvSpPr/>
          <p:nvPr/>
        </p:nvSpPr>
        <p:spPr>
          <a:xfrm>
            <a:off x="10058400" y="3108960"/>
            <a:ext cx="237744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200" dirty="0">
                <a:solidFill>
                  <a:srgbClr val="64748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재렌탈률</a:t>
            </a:r>
            <a:endParaRPr lang="en-US" sz="12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48640" y="365760"/>
            <a:ext cx="11094415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3200" b="1" dirty="0">
                <a:solidFill>
                  <a:srgbClr val="0B1E5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Contact</a:t>
            </a:r>
            <a:endParaRPr lang="en-US" sz="3200" dirty="0"/>
          </a:p>
        </p:txBody>
      </p:sp>
      <p:sp>
        <p:nvSpPr>
          <p:cNvPr id="3" name="Text 1"/>
          <p:cNvSpPr/>
          <p:nvPr/>
        </p:nvSpPr>
        <p:spPr>
          <a:xfrm>
            <a:off x="548640" y="960120"/>
            <a:ext cx="11094415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600" dirty="0">
                <a:solidFill>
                  <a:srgbClr val="64748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단한번의 특별한 경험 ONEOFF LED렌탈 솔루션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548640" y="1645920"/>
            <a:ext cx="9601200" cy="7315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400" dirty="0">
                <a:solidFill>
                  <a:srgbClr val="0F172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행사 일정과 장비를 알려주시면, One-off에 맞춘 LED Rental 플랜과 견적을 빠르게 드립니다.</a:t>
            </a:r>
            <a:endParaRPr lang="en-US" sz="1400" dirty="0"/>
          </a:p>
        </p:txBody>
      </p:sp>
      <p:sp>
        <p:nvSpPr>
          <p:cNvPr id="5" name="Text 3"/>
          <p:cNvSpPr/>
          <p:nvPr/>
        </p:nvSpPr>
        <p:spPr>
          <a:xfrm>
            <a:off x="548640" y="2560320"/>
            <a:ext cx="54864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600" b="1" dirty="0">
                <a:solidFill>
                  <a:srgbClr val="1D4ED8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stagemonster@naver.com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548640" y="3017520"/>
            <a:ext cx="54864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600" b="1" dirty="0">
                <a:solidFill>
                  <a:srgbClr val="0B1E5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010-5632-5042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548640" y="3749040"/>
            <a:ext cx="73152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dirty="0">
                <a:solidFill>
                  <a:srgbClr val="64748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경기도 김포시 양촌읍 유현리 171-3</a:t>
            </a:r>
            <a:endParaRPr lang="en-US" sz="1200" dirty="0"/>
          </a:p>
        </p:txBody>
      </p:sp>
      <p:sp>
        <p:nvSpPr>
          <p:cNvPr id="8" name="Text 6"/>
          <p:cNvSpPr/>
          <p:nvPr/>
        </p:nvSpPr>
        <p:spPr>
          <a:xfrm>
            <a:off x="548640" y="4114800"/>
            <a:ext cx="54864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dirty="0">
                <a:solidFill>
                  <a:srgbClr val="64748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MON-SAT 09:00~18:00</a:t>
            </a:r>
            <a:endParaRPr lang="en-US" sz="1200" dirty="0"/>
          </a:p>
        </p:txBody>
      </p:sp>
      <p:pic>
        <p:nvPicPr>
          <p:cNvPr id="9" name="Image 0" descr="/mnt/c/Users/(주)원오프2/Desktop/TEST10/assets/NEWLOGO2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86800" y="3657600"/>
            <a:ext cx="2743200" cy="73152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48640" y="365760"/>
            <a:ext cx="11094415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3200" b="1" dirty="0">
                <a:solidFill>
                  <a:srgbClr val="0B1E5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Hero 메시지</a:t>
            </a:r>
            <a:endParaRPr lang="en-US" sz="3200" dirty="0"/>
          </a:p>
        </p:txBody>
      </p:sp>
      <p:sp>
        <p:nvSpPr>
          <p:cNvPr id="3" name="Text 1"/>
          <p:cNvSpPr/>
          <p:nvPr/>
        </p:nvSpPr>
        <p:spPr>
          <a:xfrm>
            <a:off x="548640" y="960120"/>
            <a:ext cx="11094415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600" dirty="0">
                <a:solidFill>
                  <a:srgbClr val="64748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메인 카피 &amp; 핵심 소개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548640" y="1645920"/>
            <a:ext cx="7498080" cy="7315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800" b="1" dirty="0">
                <a:solidFill>
                  <a:srgbClr val="0B1E5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폐기물 0%에 도전하는 지속 가능한 전시</a:t>
            </a:r>
            <a:endParaRPr lang="en-US" sz="2800" dirty="0"/>
          </a:p>
        </p:txBody>
      </p:sp>
      <p:sp>
        <p:nvSpPr>
          <p:cNvPr id="5" name="Text 3"/>
          <p:cNvSpPr/>
          <p:nvPr/>
        </p:nvSpPr>
        <p:spPr>
          <a:xfrm>
            <a:off x="548640" y="2468880"/>
            <a:ext cx="749808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600" dirty="0">
                <a:solidFill>
                  <a:srgbClr val="64748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출력물 대신 LED로, 구조는 재사용합니다.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548640" y="3017520"/>
            <a:ext cx="7498080" cy="12801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400" dirty="0">
                <a:solidFill>
                  <a:srgbClr val="0F172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ONEOFF는 LED 인포데스크, LED 배너, Custom LED를 합리적으로 렌탈하고 배송/설치/회수까지 원스톱 제공하는 렌탈 전문 업체입니다.</a:t>
            </a:r>
            <a:endParaRPr lang="en-US" sz="1400" dirty="0"/>
          </a:p>
        </p:txBody>
      </p:sp>
      <p:pic>
        <p:nvPicPr>
          <p:cNvPr id="7" name="Image 0" descr="/mnt/c/Users/(주)원오프2/Desktop/TEST10/assets/f2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29600" y="1463040"/>
            <a:ext cx="3474720" cy="42062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48640" y="365760"/>
            <a:ext cx="11094415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3200" b="1" dirty="0">
                <a:solidFill>
                  <a:srgbClr val="0B1E5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친환경 렌탈 서비스</a:t>
            </a:r>
            <a:endParaRPr lang="en-US" sz="3200" dirty="0"/>
          </a:p>
        </p:txBody>
      </p:sp>
      <p:sp>
        <p:nvSpPr>
          <p:cNvPr id="3" name="Text 1"/>
          <p:cNvSpPr/>
          <p:nvPr/>
        </p:nvSpPr>
        <p:spPr>
          <a:xfrm>
            <a:off x="548640" y="960120"/>
            <a:ext cx="11094415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600" dirty="0">
                <a:solidFill>
                  <a:srgbClr val="64748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LED WALL · LED 인포데스크 · LED 배너 · Custom LED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548640" y="1645920"/>
            <a:ext cx="5577840" cy="2377440"/>
          </a:xfrm>
          <a:prstGeom prst="rect">
            <a:avLst/>
          </a:prstGeom>
          <a:solidFill>
            <a:srgbClr val="FFFFFF"/>
          </a:solidFill>
          <a:ln w="12700">
            <a:solidFill>
              <a:srgbClr val="CFE0FF"/>
            </a:solidFill>
            <a:prstDash val="solid"/>
          </a:ln>
        </p:spPr>
      </p:sp>
      <p:pic>
        <p:nvPicPr>
          <p:cNvPr id="5" name="Image 0" descr="/mnt/c/Users/(주)원오프2/Desktop/TEST10/assets/led-wall-02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1520" y="1828800"/>
            <a:ext cx="1920240" cy="201168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2834640" y="1920240"/>
            <a:ext cx="310896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600" b="1" dirty="0">
                <a:solidFill>
                  <a:srgbClr val="0B1E5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LED WALL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2834640" y="2377440"/>
            <a:ext cx="3108960" cy="1463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dirty="0">
                <a:solidFill>
                  <a:srgbClr val="64748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메인 무대와 백월에 최적화된 대형 LED WALL 렌탈.</a:t>
            </a:r>
            <a:endParaRPr lang="en-US" sz="1200" dirty="0"/>
          </a:p>
        </p:txBody>
      </p:sp>
      <p:sp>
        <p:nvSpPr>
          <p:cNvPr id="8" name="Shape 5"/>
          <p:cNvSpPr/>
          <p:nvPr/>
        </p:nvSpPr>
        <p:spPr>
          <a:xfrm>
            <a:off x="6583680" y="1645920"/>
            <a:ext cx="5577840" cy="2377440"/>
          </a:xfrm>
          <a:prstGeom prst="rect">
            <a:avLst/>
          </a:prstGeom>
          <a:solidFill>
            <a:srgbClr val="FFFFFF"/>
          </a:solidFill>
          <a:ln w="12700">
            <a:solidFill>
              <a:srgbClr val="CFE0FF"/>
            </a:solidFill>
            <a:prstDash val="solid"/>
          </a:ln>
        </p:spPr>
      </p:sp>
      <p:pic>
        <p:nvPicPr>
          <p:cNvPr id="9" name="Image 1" descr="/mnt/c/Users/(주)원오프2/Desktop/TEST10/assets/led-info-01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6560" y="1828800"/>
            <a:ext cx="1920240" cy="2011680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8869680" y="1920240"/>
            <a:ext cx="310896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600" b="1" dirty="0">
                <a:solidFill>
                  <a:srgbClr val="0B1E5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LED 인포데스크</a:t>
            </a:r>
            <a:endParaRPr lang="en-US" sz="1600" dirty="0"/>
          </a:p>
        </p:txBody>
      </p:sp>
      <p:sp>
        <p:nvSpPr>
          <p:cNvPr id="11" name="Text 7"/>
          <p:cNvSpPr/>
          <p:nvPr/>
        </p:nvSpPr>
        <p:spPr>
          <a:xfrm>
            <a:off x="8869680" y="2377440"/>
            <a:ext cx="3108960" cy="1463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dirty="0">
                <a:solidFill>
                  <a:srgbClr val="64748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브랜드 메시지를 가장 먼저 전달하는 프론트존 LED 인포데스크 렌탈.</a:t>
            </a:r>
            <a:endParaRPr lang="en-US" sz="1200" dirty="0"/>
          </a:p>
        </p:txBody>
      </p:sp>
      <p:sp>
        <p:nvSpPr>
          <p:cNvPr id="12" name="Shape 8"/>
          <p:cNvSpPr/>
          <p:nvPr/>
        </p:nvSpPr>
        <p:spPr>
          <a:xfrm>
            <a:off x="548640" y="4389120"/>
            <a:ext cx="5577840" cy="2377440"/>
          </a:xfrm>
          <a:prstGeom prst="rect">
            <a:avLst/>
          </a:prstGeom>
          <a:solidFill>
            <a:srgbClr val="FFFFFF"/>
          </a:solidFill>
          <a:ln w="12700">
            <a:solidFill>
              <a:srgbClr val="CFE0FF"/>
            </a:solidFill>
            <a:prstDash val="solid"/>
          </a:ln>
        </p:spPr>
      </p:sp>
      <p:pic>
        <p:nvPicPr>
          <p:cNvPr id="13" name="Image 2" descr="/mnt/c/Users/(주)원오프2/Desktop/TEST10/assets/led-banner-01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" y="4572000"/>
            <a:ext cx="1920240" cy="2011680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2834640" y="4663440"/>
            <a:ext cx="310896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600" b="1" dirty="0">
                <a:solidFill>
                  <a:srgbClr val="0B1E5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LED 배너</a:t>
            </a:r>
            <a:endParaRPr lang="en-US" sz="1600" dirty="0"/>
          </a:p>
        </p:txBody>
      </p:sp>
      <p:sp>
        <p:nvSpPr>
          <p:cNvPr id="15" name="Text 10"/>
          <p:cNvSpPr/>
          <p:nvPr/>
        </p:nvSpPr>
        <p:spPr>
          <a:xfrm>
            <a:off x="2834640" y="5120640"/>
            <a:ext cx="3108960" cy="1463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dirty="0">
                <a:solidFill>
                  <a:srgbClr val="64748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동선을 따라 메시지를 이어주는 대형 LED 배너 렌탈.</a:t>
            </a:r>
            <a:endParaRPr lang="en-US" sz="1200" dirty="0"/>
          </a:p>
        </p:txBody>
      </p:sp>
      <p:sp>
        <p:nvSpPr>
          <p:cNvPr id="16" name="Shape 11"/>
          <p:cNvSpPr/>
          <p:nvPr/>
        </p:nvSpPr>
        <p:spPr>
          <a:xfrm>
            <a:off x="6583680" y="4389120"/>
            <a:ext cx="5577840" cy="2377440"/>
          </a:xfrm>
          <a:prstGeom prst="rect">
            <a:avLst/>
          </a:prstGeom>
          <a:solidFill>
            <a:srgbClr val="FFFFFF"/>
          </a:solidFill>
          <a:ln w="12700">
            <a:solidFill>
              <a:srgbClr val="CFE0FF"/>
            </a:solidFill>
            <a:prstDash val="solid"/>
          </a:ln>
        </p:spPr>
      </p:sp>
      <p:pic>
        <p:nvPicPr>
          <p:cNvPr id="17" name="Image 3" descr="/mnt/c/Users/(주)원오프2/Desktop/TEST10/assets/custom-led-01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6560" y="4572000"/>
            <a:ext cx="1920240" cy="2011680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8869680" y="4663440"/>
            <a:ext cx="310896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600" b="1" dirty="0">
                <a:solidFill>
                  <a:srgbClr val="0B1E5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Custom LED</a:t>
            </a:r>
            <a:endParaRPr lang="en-US" sz="1600" dirty="0"/>
          </a:p>
        </p:txBody>
      </p:sp>
      <p:sp>
        <p:nvSpPr>
          <p:cNvPr id="19" name="Text 13"/>
          <p:cNvSpPr/>
          <p:nvPr/>
        </p:nvSpPr>
        <p:spPr>
          <a:xfrm>
            <a:off x="8869680" y="5120640"/>
            <a:ext cx="3108960" cy="1463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dirty="0">
                <a:solidFill>
                  <a:srgbClr val="64748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공간 높이를 살리는 Custom LED 렌탈로 포인트를 강조합니다.</a:t>
            </a:r>
            <a:endParaRPr lang="en-US" sz="12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48640" y="365760"/>
            <a:ext cx="11094415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3200" b="1" dirty="0">
                <a:solidFill>
                  <a:srgbClr val="0B1E5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ONEOFF 친환경 전시 스토리</a:t>
            </a:r>
            <a:endParaRPr lang="en-US" sz="3200" dirty="0"/>
          </a:p>
        </p:txBody>
      </p:sp>
      <p:sp>
        <p:nvSpPr>
          <p:cNvPr id="3" name="Text 1"/>
          <p:cNvSpPr/>
          <p:nvPr/>
        </p:nvSpPr>
        <p:spPr>
          <a:xfrm>
            <a:off x="548640" y="1371600"/>
            <a:ext cx="6583680" cy="8229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400" dirty="0">
                <a:solidFill>
                  <a:srgbClr val="0F172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전시는 버려지는 구조물과 출력물이 많습니다. ONEOFF는 LED로 다시 쓰는 전시를 설계합니다.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548640" y="2377440"/>
            <a:ext cx="4206240" cy="10972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2200" b="1" dirty="0">
                <a:solidFill>
                  <a:srgbClr val="1D4ED8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콘텐츠는 바뀌어도</a:t>
            </a:r>
            <a:endParaRPr lang="en-US" sz="2200" dirty="0"/>
          </a:p>
          <a:p>
            <a:pPr indent="0" marL="0">
              <a:buNone/>
            </a:pPr>
            <a:r>
              <a:rPr lang="en-US" sz="2200" b="1" dirty="0">
                <a:solidFill>
                  <a:srgbClr val="1D4ED8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구조는 남습니다.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548640" y="3657600"/>
            <a:ext cx="6035040" cy="20116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dirty="0">
                <a:solidFill>
                  <a:srgbClr val="64748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• 기존 전시는 너무 많이 버려진다</a:t>
            </a:r>
            <a:endParaRPr lang="en-US" sz="1200" dirty="0"/>
          </a:p>
          <a:p>
            <a:pPr indent="0" marL="0">
              <a:buNone/>
            </a:pPr>
            <a:r>
              <a:rPr lang="en-US" sz="1200" dirty="0">
                <a:solidFill>
                  <a:srgbClr val="64748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• 출력물·목공·시트 폐기 문제</a:t>
            </a:r>
            <a:endParaRPr lang="en-US" sz="1200" dirty="0"/>
          </a:p>
          <a:p>
            <a:pPr indent="0" marL="0">
              <a:buNone/>
            </a:pPr>
            <a:r>
              <a:rPr lang="en-US" sz="1200" dirty="0">
                <a:solidFill>
                  <a:srgbClr val="64748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• LED는 반복 사용 가능</a:t>
            </a:r>
            <a:endParaRPr lang="en-US" sz="1200" dirty="0"/>
          </a:p>
          <a:p>
            <a:pPr indent="0" marL="0">
              <a:buNone/>
            </a:pPr>
            <a:r>
              <a:rPr lang="en-US" sz="1200" dirty="0">
                <a:solidFill>
                  <a:srgbClr val="64748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• ONEOFF는 구조부터 친환경 설계</a:t>
            </a:r>
            <a:endParaRPr lang="en-US" sz="1200" dirty="0"/>
          </a:p>
          <a:p>
            <a:pPr indent="0" marL="0">
              <a:buNone/>
            </a:pPr>
            <a:r>
              <a:rPr lang="en-US" sz="1200" dirty="0">
                <a:solidFill>
                  <a:srgbClr val="64748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• 지속 가능한 전시 문화 제안</a:t>
            </a:r>
            <a:endParaRPr lang="en-US" sz="1200" dirty="0"/>
          </a:p>
        </p:txBody>
      </p:sp>
      <p:pic>
        <p:nvPicPr>
          <p:cNvPr id="6" name="Image 0" descr="/mnt/c/Users/(주)원오프2/Desktop/TEST10/assets/1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98080" y="1554480"/>
            <a:ext cx="4206240" cy="438912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48640" y="365760"/>
            <a:ext cx="11094415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3200" b="1" dirty="0">
                <a:solidFill>
                  <a:srgbClr val="0B1E5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전시 운영의 새로운 기준</a:t>
            </a:r>
            <a:endParaRPr lang="en-US" sz="3200" dirty="0"/>
          </a:p>
        </p:txBody>
      </p:sp>
      <p:sp>
        <p:nvSpPr>
          <p:cNvPr id="3" name="Text 1"/>
          <p:cNvSpPr/>
          <p:nvPr/>
        </p:nvSpPr>
        <p:spPr>
          <a:xfrm>
            <a:off x="548640" y="960120"/>
            <a:ext cx="11094415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600" dirty="0">
                <a:solidFill>
                  <a:srgbClr val="64748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전시·행사용 출력물을 LED로 대체해 폐기물은 줄이고, 운영 효율은 높입니다.</a:t>
            </a:r>
            <a:endParaRPr lang="en-US" sz="1600" dirty="0"/>
          </a:p>
        </p:txBody>
      </p:sp>
      <p:pic>
        <p:nvPicPr>
          <p:cNvPr id="4" name="Image 0" descr="/mnt/c/Users/(주)원오프2/Desktop/TEST10/assets/fffff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66560" y="1463040"/>
            <a:ext cx="4937760" cy="420624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548640" y="2011680"/>
            <a:ext cx="41148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dirty="0">
                <a:solidFill>
                  <a:srgbClr val="1D4ED8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ESG · Environment</a:t>
            </a:r>
            <a:endParaRPr lang="en-US" sz="1200" dirty="0"/>
          </a:p>
        </p:txBody>
      </p:sp>
      <p:sp>
        <p:nvSpPr>
          <p:cNvPr id="6" name="Text 3"/>
          <p:cNvSpPr/>
          <p:nvPr/>
        </p:nvSpPr>
        <p:spPr>
          <a:xfrm>
            <a:off x="548640" y="2468880"/>
            <a:ext cx="41148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dirty="0">
                <a:solidFill>
                  <a:srgbClr val="1D4ED8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ONEOFF LED RENTAL</a:t>
            </a:r>
            <a:endParaRPr lang="en-US" sz="12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48640" y="365760"/>
            <a:ext cx="11094415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3200" b="1" dirty="0">
                <a:solidFill>
                  <a:srgbClr val="0B1E5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콘텐츠는 바꾸고, 구조물과 LED는 반복 사용합니다.</a:t>
            </a:r>
            <a:endParaRPr lang="en-US" sz="3200" dirty="0"/>
          </a:p>
        </p:txBody>
      </p:sp>
      <p:sp>
        <p:nvSpPr>
          <p:cNvPr id="3" name="Text 1"/>
          <p:cNvSpPr/>
          <p:nvPr/>
        </p:nvSpPr>
        <p:spPr>
          <a:xfrm>
            <a:off x="548640" y="2011680"/>
            <a:ext cx="10515600" cy="640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800" dirty="0">
                <a:solidFill>
                  <a:srgbClr val="64748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ONEOFF는 '제작'이 아닌 '운영'을 설계합니다.</a:t>
            </a:r>
            <a:endParaRPr lang="en-US" sz="1800" dirty="0"/>
          </a:p>
        </p:txBody>
      </p:sp>
      <p:sp>
        <p:nvSpPr>
          <p:cNvPr id="4" name="Shape 2"/>
          <p:cNvSpPr/>
          <p:nvPr/>
        </p:nvSpPr>
        <p:spPr>
          <a:xfrm>
            <a:off x="548640" y="2926080"/>
            <a:ext cx="11094415" cy="2926080"/>
          </a:xfrm>
          <a:prstGeom prst="rect">
            <a:avLst/>
          </a:prstGeom>
          <a:solidFill>
            <a:srgbClr val="F2F6FF"/>
          </a:solidFill>
          <a:ln w="12700">
            <a:solidFill>
              <a:srgbClr val="CFE0FF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914400" y="3291840"/>
            <a:ext cx="10362895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600" dirty="0">
                <a:solidFill>
                  <a:srgbClr val="0B1E5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기존 전시 방식 → LED 기반 전시 구조로 전환</a:t>
            </a:r>
            <a:endParaRPr lang="en-US" sz="1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48640" y="365760"/>
            <a:ext cx="11094415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3200" b="1" dirty="0">
                <a:solidFill>
                  <a:srgbClr val="0B1E5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왜 ESG에 해당하나요?</a:t>
            </a:r>
            <a:endParaRPr lang="en-US" sz="3200" dirty="0"/>
          </a:p>
        </p:txBody>
      </p:sp>
      <p:sp>
        <p:nvSpPr>
          <p:cNvPr id="3" name="Shape 1"/>
          <p:cNvSpPr/>
          <p:nvPr/>
        </p:nvSpPr>
        <p:spPr>
          <a:xfrm>
            <a:off x="548640" y="1828800"/>
            <a:ext cx="5303520" cy="3291840"/>
          </a:xfrm>
          <a:prstGeom prst="rect">
            <a:avLst/>
          </a:prstGeom>
          <a:solidFill>
            <a:srgbClr val="FFFFFF"/>
          </a:solidFill>
          <a:ln w="12700">
            <a:solidFill>
              <a:srgbClr val="CFE0FF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822960" y="2103120"/>
            <a:ext cx="475488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400" b="1" dirty="0">
                <a:solidFill>
                  <a:srgbClr val="0B1E5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기존 전시 방식</a:t>
            </a:r>
            <a:endParaRPr lang="en-US" sz="1400" dirty="0"/>
          </a:p>
        </p:txBody>
      </p:sp>
      <p:sp>
        <p:nvSpPr>
          <p:cNvPr id="5" name="Text 3"/>
          <p:cNvSpPr/>
          <p:nvPr/>
        </p:nvSpPr>
        <p:spPr>
          <a:xfrm>
            <a:off x="822960" y="2560320"/>
            <a:ext cx="475488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dirty="0">
                <a:solidFill>
                  <a:srgbClr val="64748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출력물 중심 구조</a:t>
            </a:r>
            <a:endParaRPr lang="en-US" sz="1200" dirty="0"/>
          </a:p>
        </p:txBody>
      </p:sp>
      <p:sp>
        <p:nvSpPr>
          <p:cNvPr id="6" name="Text 4"/>
          <p:cNvSpPr/>
          <p:nvPr/>
        </p:nvSpPr>
        <p:spPr>
          <a:xfrm>
            <a:off x="822960" y="3108960"/>
            <a:ext cx="4754880" cy="16459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dirty="0">
                <a:solidFill>
                  <a:srgbClr val="0F172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• 행사마다 세트 제작</a:t>
            </a:r>
            <a:endParaRPr lang="en-US" sz="1200" dirty="0"/>
          </a:p>
          <a:p>
            <a:pPr indent="0" marL="0">
              <a:buNone/>
            </a:pPr>
            <a:r>
              <a:rPr lang="en-US" sz="1200" dirty="0">
                <a:solidFill>
                  <a:srgbClr val="0F172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• 전시 종료 후 폐기</a:t>
            </a:r>
            <a:endParaRPr lang="en-US" sz="1200" dirty="0"/>
          </a:p>
          <a:p>
            <a:pPr indent="0" marL="0">
              <a:buNone/>
            </a:pPr>
            <a:r>
              <a:rPr lang="en-US" sz="1200" dirty="0">
                <a:solidFill>
                  <a:srgbClr val="0F172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• 보관 · 운송 · 재제작 반복</a:t>
            </a:r>
            <a:endParaRPr lang="en-US" sz="1200" dirty="0"/>
          </a:p>
        </p:txBody>
      </p:sp>
      <p:sp>
        <p:nvSpPr>
          <p:cNvPr id="7" name="Shape 5"/>
          <p:cNvSpPr/>
          <p:nvPr/>
        </p:nvSpPr>
        <p:spPr>
          <a:xfrm>
            <a:off x="6339535" y="1828800"/>
            <a:ext cx="5303520" cy="3291840"/>
          </a:xfrm>
          <a:prstGeom prst="rect">
            <a:avLst/>
          </a:prstGeom>
          <a:solidFill>
            <a:srgbClr val="FFFFFF"/>
          </a:solidFill>
          <a:ln w="12700">
            <a:solidFill>
              <a:srgbClr val="CFE0FF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6613855" y="2103120"/>
            <a:ext cx="475488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400" b="1" dirty="0">
                <a:solidFill>
                  <a:srgbClr val="1D4ED8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ONEOFF 방식</a:t>
            </a:r>
            <a:endParaRPr lang="en-US" sz="1400" dirty="0"/>
          </a:p>
        </p:txBody>
      </p:sp>
      <p:sp>
        <p:nvSpPr>
          <p:cNvPr id="9" name="Text 7"/>
          <p:cNvSpPr/>
          <p:nvPr/>
        </p:nvSpPr>
        <p:spPr>
          <a:xfrm>
            <a:off x="6613855" y="2560320"/>
            <a:ext cx="475488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dirty="0">
                <a:solidFill>
                  <a:srgbClr val="64748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LED 기반 전시 구조</a:t>
            </a:r>
            <a:endParaRPr lang="en-US" sz="1200" dirty="0"/>
          </a:p>
        </p:txBody>
      </p:sp>
      <p:sp>
        <p:nvSpPr>
          <p:cNvPr id="10" name="Text 8"/>
          <p:cNvSpPr/>
          <p:nvPr/>
        </p:nvSpPr>
        <p:spPr>
          <a:xfrm>
            <a:off x="6613855" y="3108960"/>
            <a:ext cx="4754880" cy="16459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dirty="0">
                <a:solidFill>
                  <a:srgbClr val="0F172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• 구조물 · LED 반복 사용</a:t>
            </a:r>
            <a:endParaRPr lang="en-US" sz="1200" dirty="0"/>
          </a:p>
          <a:p>
            <a:pPr indent="0" marL="0">
              <a:buNone/>
            </a:pPr>
            <a:r>
              <a:rPr lang="en-US" sz="1200" dirty="0">
                <a:solidFill>
                  <a:srgbClr val="0F172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• 콘텐츠만 교체</a:t>
            </a:r>
            <a:endParaRPr lang="en-US" sz="1200" dirty="0"/>
          </a:p>
          <a:p>
            <a:pPr indent="0" marL="0">
              <a:buNone/>
            </a:pPr>
            <a:r>
              <a:rPr lang="en-US" sz="1200" dirty="0">
                <a:solidFill>
                  <a:srgbClr val="0F172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• 제작 · 폐기 최소화</a:t>
            </a:r>
            <a:endParaRPr lang="en-US" sz="12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48640" y="365760"/>
            <a:ext cx="11094415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3200" b="1" dirty="0">
                <a:solidFill>
                  <a:srgbClr val="0B1E5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ONEOFF의 ESG 구조</a:t>
            </a:r>
            <a:endParaRPr lang="en-US" sz="3200" dirty="0"/>
          </a:p>
        </p:txBody>
      </p:sp>
      <p:sp>
        <p:nvSpPr>
          <p:cNvPr id="3" name="Text 1"/>
          <p:cNvSpPr/>
          <p:nvPr/>
        </p:nvSpPr>
        <p:spPr>
          <a:xfrm>
            <a:off x="548640" y="960120"/>
            <a:ext cx="11094415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600" dirty="0">
                <a:solidFill>
                  <a:srgbClr val="64748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줄이는 것(폐기) + 바꾸는 것(운영)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548640" y="1828800"/>
            <a:ext cx="3611880" cy="3291840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CFE0FF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822960" y="2103120"/>
            <a:ext cx="306324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600" b="1" dirty="0">
                <a:solidFill>
                  <a:srgbClr val="1D4ED8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폐기물 감소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822960" y="2651760"/>
            <a:ext cx="3063240" cy="21945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dirty="0">
                <a:solidFill>
                  <a:srgbClr val="0F172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현수막·시트지·패널 등 출력물 제작을 최소화해 전시 종료 후 폐기물을 줄입니다.</a:t>
            </a:r>
            <a:endParaRPr lang="en-US" sz="1200" dirty="0"/>
          </a:p>
        </p:txBody>
      </p:sp>
      <p:sp>
        <p:nvSpPr>
          <p:cNvPr id="7" name="Shape 5"/>
          <p:cNvSpPr/>
          <p:nvPr/>
        </p:nvSpPr>
        <p:spPr>
          <a:xfrm>
            <a:off x="4526280" y="1828800"/>
            <a:ext cx="3611880" cy="3291840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CFE0FF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4800600" y="2103120"/>
            <a:ext cx="306324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600" b="1" dirty="0">
                <a:solidFill>
                  <a:srgbClr val="1D4ED8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제작 감소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4800600" y="2651760"/>
            <a:ext cx="3063240" cy="21945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dirty="0">
                <a:solidFill>
                  <a:srgbClr val="0F172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모듈형 LED 구조를 반복 사용해 자원 투입과 제작 공정을 줄입니다.</a:t>
            </a:r>
            <a:endParaRPr lang="en-US" sz="1200" dirty="0"/>
          </a:p>
        </p:txBody>
      </p:sp>
      <p:sp>
        <p:nvSpPr>
          <p:cNvPr id="10" name="Shape 8"/>
          <p:cNvSpPr/>
          <p:nvPr/>
        </p:nvSpPr>
        <p:spPr>
          <a:xfrm>
            <a:off x="8503920" y="1828800"/>
            <a:ext cx="3611880" cy="3291840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CFE0FF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8778240" y="2103120"/>
            <a:ext cx="306324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600" b="1" dirty="0">
                <a:solidFill>
                  <a:srgbClr val="1D4ED8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재사용 증가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8778240" y="2651760"/>
            <a:ext cx="3063240" cy="21945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dirty="0">
                <a:solidFill>
                  <a:srgbClr val="0F172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렌탈 기반 운영으로 구조물·LED를 순환시키고, 콘텐츠 교체로 다양한 행사에 대응합니다.</a:t>
            </a:r>
            <a:endParaRPr lang="en-US" sz="12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48640" y="365760"/>
            <a:ext cx="11094415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3200" b="1" dirty="0">
                <a:solidFill>
                  <a:srgbClr val="0B1E5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이런 전시에 적합합니다</a:t>
            </a:r>
            <a:endParaRPr lang="en-US" sz="3200" dirty="0"/>
          </a:p>
        </p:txBody>
      </p:sp>
      <p:sp>
        <p:nvSpPr>
          <p:cNvPr id="3" name="Text 1"/>
          <p:cNvSpPr/>
          <p:nvPr/>
        </p:nvSpPr>
        <p:spPr>
          <a:xfrm>
            <a:off x="548640" y="960120"/>
            <a:ext cx="11094415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600" dirty="0">
                <a:solidFill>
                  <a:srgbClr val="64748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일회성 출력물이 반복되는 행사일수록 LED 전환 효과는 더 커집니다.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548640" y="2011680"/>
            <a:ext cx="3108960" cy="548640"/>
          </a:xfrm>
          <a:prstGeom prst="roundRect">
            <a:avLst/>
          </a:prstGeom>
          <a:solidFill>
            <a:srgbClr val="EAF2FF"/>
          </a:solidFill>
          <a:ln w="12700">
            <a:solidFill>
              <a:srgbClr val="CFE0FF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731520" y="2103120"/>
            <a:ext cx="27432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200" dirty="0">
                <a:solidFill>
                  <a:srgbClr val="0B1E5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전시회 · 박람회</a:t>
            </a:r>
            <a:endParaRPr lang="en-US" sz="1200" dirty="0"/>
          </a:p>
        </p:txBody>
      </p:sp>
      <p:sp>
        <p:nvSpPr>
          <p:cNvPr id="6" name="Shape 4"/>
          <p:cNvSpPr/>
          <p:nvPr/>
        </p:nvSpPr>
        <p:spPr>
          <a:xfrm>
            <a:off x="4023360" y="2011680"/>
            <a:ext cx="3108960" cy="548640"/>
          </a:xfrm>
          <a:prstGeom prst="roundRect">
            <a:avLst/>
          </a:prstGeom>
          <a:solidFill>
            <a:srgbClr val="EAF2FF"/>
          </a:solidFill>
          <a:ln w="12700">
            <a:solidFill>
              <a:srgbClr val="CFE0FF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4206240" y="2103120"/>
            <a:ext cx="27432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200" dirty="0">
                <a:solidFill>
                  <a:srgbClr val="0B1E5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기업 행사 · 쇼케이스</a:t>
            </a:r>
            <a:endParaRPr lang="en-US" sz="1200" dirty="0"/>
          </a:p>
        </p:txBody>
      </p:sp>
      <p:sp>
        <p:nvSpPr>
          <p:cNvPr id="8" name="Shape 6"/>
          <p:cNvSpPr/>
          <p:nvPr/>
        </p:nvSpPr>
        <p:spPr>
          <a:xfrm>
            <a:off x="548640" y="2834640"/>
            <a:ext cx="3108960" cy="548640"/>
          </a:xfrm>
          <a:prstGeom prst="roundRect">
            <a:avLst/>
          </a:prstGeom>
          <a:solidFill>
            <a:srgbClr val="EAF2FF"/>
          </a:solidFill>
          <a:ln w="12700">
            <a:solidFill>
              <a:srgbClr val="CFE0FF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731520" y="2926080"/>
            <a:ext cx="27432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200" dirty="0">
                <a:solidFill>
                  <a:srgbClr val="0B1E5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관공서 · 공공 홍보</a:t>
            </a:r>
            <a:endParaRPr lang="en-US" sz="1200" dirty="0"/>
          </a:p>
        </p:txBody>
      </p:sp>
      <p:sp>
        <p:nvSpPr>
          <p:cNvPr id="10" name="Shape 8"/>
          <p:cNvSpPr/>
          <p:nvPr/>
        </p:nvSpPr>
        <p:spPr>
          <a:xfrm>
            <a:off x="4023360" y="2834640"/>
            <a:ext cx="3108960" cy="548640"/>
          </a:xfrm>
          <a:prstGeom prst="roundRect">
            <a:avLst/>
          </a:prstGeom>
          <a:solidFill>
            <a:srgbClr val="EAF2FF"/>
          </a:solidFill>
          <a:ln w="12700">
            <a:solidFill>
              <a:srgbClr val="CFE0FF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4206240" y="2926080"/>
            <a:ext cx="27432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1200" dirty="0">
                <a:solidFill>
                  <a:srgbClr val="0B1E5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브랜드 팝업 · 로드쇼</a:t>
            </a:r>
            <a:endParaRPr lang="en-US" sz="12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2026-01-28T02:13:22Z</dcterms:created>
  <dcterms:modified xsi:type="dcterms:W3CDTF">2026-01-28T02:13:22Z</dcterms:modified>
</cp:coreProperties>
</file>